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598" autoAdjust="0"/>
  </p:normalViewPr>
  <p:slideViewPr>
    <p:cSldViewPr>
      <p:cViewPr varScale="1">
        <p:scale>
          <a:sx n="101" d="100"/>
          <a:sy n="101" d="100"/>
        </p:scale>
        <p:origin x="18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B0E61E5-136A-4788-9F0D-7A8EF21D05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800ED12-3656-40C9-BB78-5B80E43D0A6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71450"/>
            <a:ext cx="7772400" cy="2057400"/>
          </a:xfrm>
        </p:spPr>
        <p:txBody>
          <a:bodyPr>
            <a:norm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PHASE 2 Report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JAAMN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studios presents…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3200" b="1" u="sng" dirty="0"/>
              <a:t>JAAMN Casino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BLACKJACK GOAT </a:t>
            </a:r>
            <a:r>
              <a:rPr lang="en-US" sz="4000" b="1" dirty="0"/>
              <a:t>Phase 2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20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020FDD-163B-D642-3670-A777E21BB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5319" cy="3429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3E7902-04AB-0463-B91D-24D4AD62B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01531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2443E-601B-3C26-EA55-7C1259DE99B8}"/>
              </a:ext>
            </a:extLst>
          </p:cNvPr>
          <p:cNvSpPr txBox="1"/>
          <p:nvPr/>
        </p:nvSpPr>
        <p:spPr>
          <a:xfrm>
            <a:off x="5015319" y="76200"/>
            <a:ext cx="412868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‘Earn’ Gameplay</a:t>
            </a:r>
            <a:endParaRPr lang="en-US" dirty="0"/>
          </a:p>
          <a:p>
            <a:r>
              <a:rPr lang="en-US" dirty="0"/>
              <a:t>- Here you see our ‘Earn’ gameplay start screen with and without the beer can asset to pickup</a:t>
            </a:r>
          </a:p>
          <a:p>
            <a:endParaRPr lang="en-US" dirty="0"/>
          </a:p>
          <a:p>
            <a:r>
              <a:rPr lang="en-US" dirty="0"/>
              <a:t>- ‘Earn’ gameplay is an available gameplay option for users who are running low on chips and want to earn more via working as a trash collector</a:t>
            </a:r>
          </a:p>
          <a:p>
            <a:endParaRPr lang="en-US" dirty="0"/>
          </a:p>
          <a:p>
            <a:r>
              <a:rPr lang="en-US" dirty="0"/>
              <a:t>- User can enjoy cleaning the streets as the background scrolls and trash appears on the road</a:t>
            </a:r>
          </a:p>
          <a:p>
            <a:endParaRPr lang="en-US" dirty="0"/>
          </a:p>
          <a:p>
            <a:r>
              <a:rPr lang="en-US" dirty="0"/>
              <a:t>- We currently have two background choices for this ‘earn’ gameplay and more assets are being developed to use as trash</a:t>
            </a:r>
          </a:p>
          <a:p>
            <a:endParaRPr lang="en-US" dirty="0"/>
          </a:p>
          <a:p>
            <a:r>
              <a:rPr lang="en-US" dirty="0"/>
              <a:t>- Amount earned via trash pickup is still being determined and will be announced in a future phase…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6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61B44-A790-ECB9-E884-9C01EBFA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32A79-736E-7A31-DDDE-578F8AD79D3C}"/>
              </a:ext>
            </a:extLst>
          </p:cNvPr>
          <p:cNvSpPr txBox="1"/>
          <p:nvPr/>
        </p:nvSpPr>
        <p:spPr>
          <a:xfrm>
            <a:off x="0" y="4862512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More UI Scaling Functionality</a:t>
            </a:r>
          </a:p>
          <a:p>
            <a:r>
              <a:rPr lang="en-US" dirty="0"/>
              <a:t>- As you can see our entire web application is UI scalable</a:t>
            </a:r>
          </a:p>
          <a:p>
            <a:r>
              <a:rPr lang="en-US" dirty="0"/>
              <a:t>- This is further displayed here with our ‘Earn’ gameplay</a:t>
            </a:r>
          </a:p>
          <a:p>
            <a:r>
              <a:rPr lang="en-US" dirty="0"/>
              <a:t>- All UI buttons at the top of the screen as well as the entire gameplay screen are still visible regardless of window sizing</a:t>
            </a:r>
          </a:p>
          <a:p>
            <a:r>
              <a:rPr lang="en-US" dirty="0"/>
              <a:t>- This is once again shown in relation to a user desktop background to express how UI friendly our application is!</a:t>
            </a:r>
          </a:p>
        </p:txBody>
      </p:sp>
    </p:spTree>
    <p:extLst>
      <p:ext uri="{BB962C8B-B14F-4D97-AF65-F5344CB8AC3E}">
        <p14:creationId xmlns:p14="http://schemas.microsoft.com/office/powerpoint/2010/main" val="418001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A8E81E-A207-19F2-EE87-5BA551BF681F}"/>
              </a:ext>
            </a:extLst>
          </p:cNvPr>
          <p:cNvSpPr txBox="1"/>
          <p:nvPr/>
        </p:nvSpPr>
        <p:spPr>
          <a:xfrm>
            <a:off x="0" y="238124"/>
            <a:ext cx="9144000" cy="540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API’s to be Implemented</a:t>
            </a:r>
          </a:p>
          <a:p>
            <a:r>
              <a:rPr lang="en-US" dirty="0"/>
              <a:t>- Google account compatibility</a:t>
            </a:r>
          </a:p>
          <a:p>
            <a:r>
              <a:rPr lang="en-US" dirty="0"/>
              <a:t>- Blackjack ‘Deck of Cards API’</a:t>
            </a:r>
          </a:p>
          <a:p>
            <a:endParaRPr lang="en-US" dirty="0"/>
          </a:p>
          <a:p>
            <a:r>
              <a:rPr lang="en-US" b="1" u="sng" dirty="0"/>
              <a:t>Back End Query Design</a:t>
            </a:r>
          </a:p>
          <a:p>
            <a:r>
              <a:rPr lang="en-US" dirty="0"/>
              <a:t>- The queries we currently know of that will interact with our database system is our login screen account remembrance, our chip count, as well as any customization remembrance</a:t>
            </a:r>
          </a:p>
          <a:p>
            <a:endParaRPr lang="en-US" dirty="0"/>
          </a:p>
          <a:p>
            <a:r>
              <a:rPr lang="en-US" b="1" u="sng" dirty="0"/>
              <a:t>Front End System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D2C244-41B9-471F-021D-11E195648675}"/>
              </a:ext>
            </a:extLst>
          </p:cNvPr>
          <p:cNvSpPr/>
          <p:nvPr/>
        </p:nvSpPr>
        <p:spPr>
          <a:xfrm>
            <a:off x="3428998" y="2971800"/>
            <a:ext cx="14478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Page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D07939-6EB2-0316-63D3-ADE16AD476D3}"/>
              </a:ext>
            </a:extLst>
          </p:cNvPr>
          <p:cNvCxnSpPr/>
          <p:nvPr/>
        </p:nvCxnSpPr>
        <p:spPr>
          <a:xfrm>
            <a:off x="4162423" y="38862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EE03ED-4D4F-5C8F-E338-90AF8CCD4E03}"/>
              </a:ext>
            </a:extLst>
          </p:cNvPr>
          <p:cNvSpPr/>
          <p:nvPr/>
        </p:nvSpPr>
        <p:spPr>
          <a:xfrm>
            <a:off x="3514723" y="4267200"/>
            <a:ext cx="1295399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B75C5-CECB-E06D-C7CC-7351EE99FC9A}"/>
              </a:ext>
            </a:extLst>
          </p:cNvPr>
          <p:cNvSpPr/>
          <p:nvPr/>
        </p:nvSpPr>
        <p:spPr>
          <a:xfrm>
            <a:off x="457200" y="516255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A0DAD-96F6-F269-8101-79DF612614B0}"/>
              </a:ext>
            </a:extLst>
          </p:cNvPr>
          <p:cNvSpPr/>
          <p:nvPr/>
        </p:nvSpPr>
        <p:spPr>
          <a:xfrm>
            <a:off x="2286000" y="59055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7A44-3A5F-BD41-4E70-2FE62A39C1D2}"/>
              </a:ext>
            </a:extLst>
          </p:cNvPr>
          <p:cNvSpPr/>
          <p:nvPr/>
        </p:nvSpPr>
        <p:spPr>
          <a:xfrm>
            <a:off x="4572002" y="588645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FFDB8-C894-F567-A706-59C413673384}"/>
              </a:ext>
            </a:extLst>
          </p:cNvPr>
          <p:cNvSpPr/>
          <p:nvPr/>
        </p:nvSpPr>
        <p:spPr>
          <a:xfrm>
            <a:off x="6553200" y="4952999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Rehab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363086-6361-3672-3B21-1994445E540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981200" y="4686300"/>
            <a:ext cx="1533523" cy="75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922687-4367-FA9A-07E4-D93B21EA6E0B}"/>
              </a:ext>
            </a:extLst>
          </p:cNvPr>
          <p:cNvCxnSpPr>
            <a:stCxn id="7" idx="3"/>
          </p:cNvCxnSpPr>
          <p:nvPr/>
        </p:nvCxnSpPr>
        <p:spPr>
          <a:xfrm flipH="1">
            <a:off x="3200400" y="4982648"/>
            <a:ext cx="504030" cy="8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42105-3061-596C-D97A-00852E790CE9}"/>
              </a:ext>
            </a:extLst>
          </p:cNvPr>
          <p:cNvCxnSpPr>
            <a:stCxn id="7" idx="5"/>
          </p:cNvCxnSpPr>
          <p:nvPr/>
        </p:nvCxnSpPr>
        <p:spPr>
          <a:xfrm>
            <a:off x="4620415" y="4982648"/>
            <a:ext cx="561185" cy="86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CF978D-EFA6-F41E-908F-C23310CB2982}"/>
              </a:ext>
            </a:extLst>
          </p:cNvPr>
          <p:cNvCxnSpPr/>
          <p:nvPr/>
        </p:nvCxnSpPr>
        <p:spPr>
          <a:xfrm>
            <a:off x="4810122" y="4686300"/>
            <a:ext cx="1743078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7A13FFC-0FC2-FCFE-DBF2-483E4AC51282}"/>
              </a:ext>
            </a:extLst>
          </p:cNvPr>
          <p:cNvSpPr txBox="1"/>
          <p:nvPr/>
        </p:nvSpPr>
        <p:spPr>
          <a:xfrm>
            <a:off x="6038850" y="603661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(play and goated casino take you to the same page)</a:t>
            </a:r>
          </a:p>
        </p:txBody>
      </p:sp>
    </p:spTree>
    <p:extLst>
      <p:ext uri="{BB962C8B-B14F-4D97-AF65-F5344CB8AC3E}">
        <p14:creationId xmlns:p14="http://schemas.microsoft.com/office/powerpoint/2010/main" val="107163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E21-228E-2C9F-1E7E-B5F012C47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Again Shareholders!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7D1DA-C1CE-540F-C7A3-757308E1B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look forward to seeing you in Phase 3 to show some back end and further front-end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62765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38EAFF-D268-6D98-7CAD-60EB7543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766"/>
            <a:ext cx="8686800" cy="44629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A8B999-309A-2ABD-0C28-C42194E14862}"/>
              </a:ext>
            </a:extLst>
          </p:cNvPr>
          <p:cNvSpPr txBox="1"/>
          <p:nvPr/>
        </p:nvSpPr>
        <p:spPr>
          <a:xfrm>
            <a:off x="152400" y="4499233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Homepage</a:t>
            </a:r>
          </a:p>
          <a:p>
            <a:r>
              <a:rPr lang="en-US" dirty="0"/>
              <a:t>- This is our Homepage featuring 5 buttons at the top for our different gameplay avenues or to return to home page</a:t>
            </a:r>
          </a:p>
          <a:p>
            <a:r>
              <a:rPr lang="en-US" dirty="0"/>
              <a:t>- On the left we have our news feed for updates and events</a:t>
            </a:r>
          </a:p>
          <a:p>
            <a:r>
              <a:rPr lang="en-US" dirty="0"/>
              <a:t>- On the right we have an explanation of each game mode</a:t>
            </a:r>
          </a:p>
        </p:txBody>
      </p:sp>
    </p:spTree>
    <p:extLst>
      <p:ext uri="{BB962C8B-B14F-4D97-AF65-F5344CB8AC3E}">
        <p14:creationId xmlns:p14="http://schemas.microsoft.com/office/powerpoint/2010/main" val="155120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F06E60-9711-72A8-7633-336F2C535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53564" cy="33528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420C5C-F033-041E-3248-D77B408AD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60" y="3352801"/>
            <a:ext cx="5860390" cy="3495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20477-0BA2-98F0-5842-AEBB0735E9B9}"/>
              </a:ext>
            </a:extLst>
          </p:cNvPr>
          <p:cNvSpPr txBox="1"/>
          <p:nvPr/>
        </p:nvSpPr>
        <p:spPr>
          <a:xfrm>
            <a:off x="5153564" y="0"/>
            <a:ext cx="39904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UI Scaling</a:t>
            </a:r>
          </a:p>
          <a:p>
            <a:r>
              <a:rPr lang="en-US" dirty="0"/>
              <a:t>- Here we are featuring the scalability of our homepage</a:t>
            </a:r>
          </a:p>
          <a:p>
            <a:r>
              <a:rPr lang="en-US" dirty="0"/>
              <a:t>- As you can see the homepage can be scaled to any size and still retain all its interactable buttons and all text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BE3DA-D8C7-E28B-53F7-78A7549AC920}"/>
              </a:ext>
            </a:extLst>
          </p:cNvPr>
          <p:cNvSpPr txBox="1"/>
          <p:nvPr/>
        </p:nvSpPr>
        <p:spPr>
          <a:xfrm>
            <a:off x="0" y="3352800"/>
            <a:ext cx="3264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Here the homepage is even further scaled, and you can see the user’s desktop in the background for comparison of size.</a:t>
            </a:r>
          </a:p>
          <a:p>
            <a:endParaRPr lang="en-US" dirty="0"/>
          </a:p>
          <a:p>
            <a:r>
              <a:rPr lang="en-US" dirty="0"/>
              <a:t>- As you can see the UI is still perfectly functional no matter the resolution of the webpage window.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6613454-3707-9013-4524-944003AE08F2}"/>
              </a:ext>
            </a:extLst>
          </p:cNvPr>
          <p:cNvSpPr/>
          <p:nvPr/>
        </p:nvSpPr>
        <p:spPr>
          <a:xfrm>
            <a:off x="5486400" y="2058622"/>
            <a:ext cx="2743200" cy="86278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5FA1BF-0144-8874-9144-8F2E004C20CC}"/>
              </a:ext>
            </a:extLst>
          </p:cNvPr>
          <p:cNvSpPr/>
          <p:nvPr/>
        </p:nvSpPr>
        <p:spPr>
          <a:xfrm>
            <a:off x="1219200" y="6096000"/>
            <a:ext cx="1828800" cy="6096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" y="5867400"/>
            <a:ext cx="7543800" cy="914400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EF1E4A-3FE9-EECC-22F2-99855C1D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424"/>
            <a:ext cx="9144000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9B3B1-56A5-41F7-E759-BD9E8F498850}"/>
              </a:ext>
            </a:extLst>
          </p:cNvPr>
          <p:cNvSpPr txBox="1"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Fresh Game</a:t>
            </a:r>
          </a:p>
          <a:p>
            <a:r>
              <a:rPr lang="en-US" dirty="0"/>
              <a:t>- Here we have the UI that appears when ‘Play’ button is selected</a:t>
            </a:r>
          </a:p>
          <a:p>
            <a:r>
              <a:rPr lang="en-US" dirty="0"/>
              <a:t>- This is before cards are dealt</a:t>
            </a:r>
          </a:p>
          <a:p>
            <a:r>
              <a:rPr lang="en-US" dirty="0"/>
              <a:t>- In order to deal cards user must select ‘Start Game’ button in the center of the table</a:t>
            </a:r>
          </a:p>
          <a:p>
            <a:r>
              <a:rPr lang="en-US" dirty="0"/>
              <a:t>- We have not yet implemented customization of the table felt background this is to come in a future phase..</a:t>
            </a:r>
          </a:p>
        </p:txBody>
      </p:sp>
    </p:spTree>
    <p:extLst>
      <p:ext uri="{BB962C8B-B14F-4D97-AF65-F5344CB8AC3E}">
        <p14:creationId xmlns:p14="http://schemas.microsoft.com/office/powerpoint/2010/main" val="100253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0CF3073-57F4-381D-5EB6-5B22566D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574"/>
            <a:ext cx="8991600" cy="4467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D59FD-E862-07A4-9D9C-DC618775F0BB}"/>
              </a:ext>
            </a:extLst>
          </p:cNvPr>
          <p:cNvSpPr txBox="1"/>
          <p:nvPr/>
        </p:nvSpPr>
        <p:spPr>
          <a:xfrm>
            <a:off x="0" y="449579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Cards Dealt</a:t>
            </a:r>
          </a:p>
          <a:p>
            <a:r>
              <a:rPr lang="en-US" dirty="0"/>
              <a:t>- This is the screen after clicking ‘Start Game’ in the center of the table</a:t>
            </a:r>
          </a:p>
          <a:p>
            <a:r>
              <a:rPr lang="en-US" dirty="0"/>
              <a:t>- You’ll notice two cards have been dealt to each the dealer and the user</a:t>
            </a:r>
          </a:p>
          <a:p>
            <a:endParaRPr lang="en-US" dirty="0"/>
          </a:p>
          <a:p>
            <a:r>
              <a:rPr lang="en-US" dirty="0"/>
              <a:t>- You will see your hand is then totaled in the bottom right of the UI  and you are given two options to either ‘hit’ or ‘stand’ </a:t>
            </a:r>
          </a:p>
          <a:p>
            <a:endParaRPr lang="en-US" dirty="0"/>
          </a:p>
          <a:p>
            <a:r>
              <a:rPr lang="en-US" dirty="0"/>
              <a:t>- Further implementation of ‘Double down’ or ‘Splitting’ pocket pairs is to come…</a:t>
            </a:r>
          </a:p>
        </p:txBody>
      </p:sp>
    </p:spTree>
    <p:extLst>
      <p:ext uri="{BB962C8B-B14F-4D97-AF65-F5344CB8AC3E}">
        <p14:creationId xmlns:p14="http://schemas.microsoft.com/office/powerpoint/2010/main" val="23104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E306F4-EBF9-75D5-D8D4-0AA2F6AA6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"/>
            <a:ext cx="5715000" cy="34956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C22F48-1FF9-1307-32D6-65891CDF4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5677"/>
            <a:ext cx="5257799" cy="3352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A7145-0781-3EE3-355B-21043708357F}"/>
              </a:ext>
            </a:extLst>
          </p:cNvPr>
          <p:cNvSpPr txBox="1"/>
          <p:nvPr/>
        </p:nvSpPr>
        <p:spPr>
          <a:xfrm>
            <a:off x="0" y="0"/>
            <a:ext cx="342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Selecting ‘Hit’</a:t>
            </a:r>
            <a:endParaRPr lang="en-US" dirty="0"/>
          </a:p>
          <a:p>
            <a:r>
              <a:rPr lang="en-US" dirty="0"/>
              <a:t>- After the user selects ‘Hit’ you can see another card is dealt to the user and your hand total is updated in the UI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i="1" dirty="0"/>
              <a:t>Notice all buttons are still accessible on the Page and at any moment user can exit and forfeit the hand</a:t>
            </a:r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0237E-C91B-1A66-B9A9-006EBC153591}"/>
              </a:ext>
            </a:extLst>
          </p:cNvPr>
          <p:cNvSpPr txBox="1"/>
          <p:nvPr/>
        </p:nvSpPr>
        <p:spPr>
          <a:xfrm>
            <a:off x="5257800" y="3495677"/>
            <a:ext cx="388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More ‘Hits’</a:t>
            </a:r>
            <a:endParaRPr lang="en-US" dirty="0"/>
          </a:p>
          <a:p>
            <a:r>
              <a:rPr lang="en-US" dirty="0"/>
              <a:t>- The user then decides to ‘Hit’ again, is dealt another, and total is updated once more in the UI.</a:t>
            </a:r>
          </a:p>
          <a:p>
            <a:endParaRPr lang="en-US" dirty="0"/>
          </a:p>
          <a:p>
            <a:r>
              <a:rPr lang="en-US" dirty="0"/>
              <a:t>- The user is able to hit as many times as they’d like until they ‘Bust’ (hand total becomes 22 or more)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B9DCB3-3533-C10C-6FCB-A7D3354A053E}"/>
              </a:ext>
            </a:extLst>
          </p:cNvPr>
          <p:cNvSpPr/>
          <p:nvPr/>
        </p:nvSpPr>
        <p:spPr>
          <a:xfrm>
            <a:off x="1600200" y="2743200"/>
            <a:ext cx="1524000" cy="6191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7C35556-7C22-51C9-5C94-52F83F9058E4}"/>
              </a:ext>
            </a:extLst>
          </p:cNvPr>
          <p:cNvSpPr/>
          <p:nvPr/>
        </p:nvSpPr>
        <p:spPr>
          <a:xfrm>
            <a:off x="5562600" y="5867400"/>
            <a:ext cx="1905000" cy="685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4042B4-6585-8411-A293-C7CE6402B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342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1C8D83-4C60-3F13-6F86-713757B7E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29000"/>
            <a:ext cx="55626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A30B7-6FCE-83E1-2159-6FA2F3F8758D}"/>
              </a:ext>
            </a:extLst>
          </p:cNvPr>
          <p:cNvSpPr txBox="1"/>
          <p:nvPr/>
        </p:nvSpPr>
        <p:spPr>
          <a:xfrm>
            <a:off x="5181600" y="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‘Bust’ Example</a:t>
            </a:r>
          </a:p>
          <a:p>
            <a:r>
              <a:rPr lang="en-US" dirty="0"/>
              <a:t>- In this screenshot you see an example of the user’s hand exceeding 21 which will result in a ‘Bust’ or loss..</a:t>
            </a:r>
          </a:p>
          <a:p>
            <a:endParaRPr lang="en-US" dirty="0"/>
          </a:p>
          <a:p>
            <a:r>
              <a:rPr lang="en-US" dirty="0"/>
              <a:t>- Further implementation of a visual that shows the user has ‘Bust’ to come…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BFF05-7561-AEA9-96F9-B6BDB010E000}"/>
              </a:ext>
            </a:extLst>
          </p:cNvPr>
          <p:cNvSpPr txBox="1"/>
          <p:nvPr/>
        </p:nvSpPr>
        <p:spPr>
          <a:xfrm>
            <a:off x="0" y="3429000"/>
            <a:ext cx="358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‘Win’ Example</a:t>
            </a:r>
          </a:p>
          <a:p>
            <a:r>
              <a:rPr lang="en-US" dirty="0"/>
              <a:t>- However, in this screenshot you will see the user has won</a:t>
            </a:r>
          </a:p>
          <a:p>
            <a:r>
              <a:rPr lang="en-US" dirty="0"/>
              <a:t>- The user has received 21 as their hand total and the dealer has gone ‘Bust’ with a 24-hand total</a:t>
            </a:r>
          </a:p>
          <a:p>
            <a:r>
              <a:rPr lang="en-US" dirty="0"/>
              <a:t>- Further implementation of a visual representation of this to come as well…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A375A6A-3044-0498-A48F-033B2211F65E}"/>
              </a:ext>
            </a:extLst>
          </p:cNvPr>
          <p:cNvSpPr/>
          <p:nvPr/>
        </p:nvSpPr>
        <p:spPr>
          <a:xfrm>
            <a:off x="5486400" y="2667000"/>
            <a:ext cx="1676400" cy="533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6304E3-93EB-0E1A-4EDE-BDB9088857B8}"/>
              </a:ext>
            </a:extLst>
          </p:cNvPr>
          <p:cNvSpPr/>
          <p:nvPr/>
        </p:nvSpPr>
        <p:spPr>
          <a:xfrm>
            <a:off x="1800225" y="6096000"/>
            <a:ext cx="1524000" cy="6428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E713C9-54C0-0952-B54B-6E1F892F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916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BF343-FA76-65F4-40E0-6C5797C1F066}"/>
              </a:ext>
            </a:extLst>
          </p:cNvPr>
          <p:cNvSpPr txBox="1"/>
          <p:nvPr/>
        </p:nvSpPr>
        <p:spPr>
          <a:xfrm>
            <a:off x="76200" y="46482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this screenshot we show that even during blackjack gameplay the window is still scalable to any size</a:t>
            </a:r>
          </a:p>
          <a:p>
            <a:endParaRPr lang="en-US" dirty="0"/>
          </a:p>
          <a:p>
            <a:r>
              <a:rPr lang="en-US" dirty="0"/>
              <a:t>- Scaling the window to your liking will not result in any loss of functionality as all assets and gameplay features will still be visible</a:t>
            </a:r>
          </a:p>
          <a:p>
            <a:endParaRPr lang="en-US" dirty="0"/>
          </a:p>
          <a:p>
            <a:r>
              <a:rPr lang="en-US" dirty="0"/>
              <a:t>- You can see the user’s desktop in the background for confirmation of this scalability</a:t>
            </a:r>
          </a:p>
        </p:txBody>
      </p:sp>
    </p:spTree>
    <p:extLst>
      <p:ext uri="{BB962C8B-B14F-4D97-AF65-F5344CB8AC3E}">
        <p14:creationId xmlns:p14="http://schemas.microsoft.com/office/powerpoint/2010/main" val="5030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n of beer with a black background&#10;&#10;Description automatically generated">
            <a:extLst>
              <a:ext uri="{FF2B5EF4-FFF2-40B4-BE49-F238E27FC236}">
                <a16:creationId xmlns:a16="http://schemas.microsoft.com/office/drawing/2014/main" id="{84597028-13BB-ADFA-3070-441343DD3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28587"/>
            <a:ext cx="2743200" cy="2057400"/>
          </a:xfrm>
          <a:prstGeom prst="rect">
            <a:avLst/>
          </a:prstGeom>
        </p:spPr>
      </p:pic>
      <p:pic>
        <p:nvPicPr>
          <p:cNvPr id="9" name="Picture 8" descr="A pixel art of a city&#10;&#10;Description automatically generated">
            <a:extLst>
              <a:ext uri="{FF2B5EF4-FFF2-40B4-BE49-F238E27FC236}">
                <a16:creationId xmlns:a16="http://schemas.microsoft.com/office/drawing/2014/main" id="{C41B2A34-6F71-77BF-781F-4DA0B0740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8" y="2595564"/>
            <a:ext cx="1828800" cy="1828800"/>
          </a:xfrm>
          <a:prstGeom prst="rect">
            <a:avLst/>
          </a:prstGeom>
        </p:spPr>
      </p:pic>
      <p:pic>
        <p:nvPicPr>
          <p:cNvPr id="11" name="Picture 10" descr="A cartoon of a city with lightning bolt coming out of the top&#10;&#10;Description automatically generated">
            <a:extLst>
              <a:ext uri="{FF2B5EF4-FFF2-40B4-BE49-F238E27FC236}">
                <a16:creationId xmlns:a16="http://schemas.microsoft.com/office/drawing/2014/main" id="{6BBEEAF5-3921-4963-670C-AFA1D06DD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06" y="471262"/>
            <a:ext cx="2590800" cy="1943100"/>
          </a:xfrm>
          <a:prstGeom prst="rect">
            <a:avLst/>
          </a:prstGeom>
        </p:spPr>
      </p:pic>
      <p:pic>
        <p:nvPicPr>
          <p:cNvPr id="13" name="Picture 12" descr="A pixel art of a pile of garbage&#10;&#10;Description automatically generated">
            <a:extLst>
              <a:ext uri="{FF2B5EF4-FFF2-40B4-BE49-F238E27FC236}">
                <a16:creationId xmlns:a16="http://schemas.microsoft.com/office/drawing/2014/main" id="{F3537838-67E9-0E9F-F092-A4538BD06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15" y="2642505"/>
            <a:ext cx="2203880" cy="1581150"/>
          </a:xfrm>
          <a:prstGeom prst="rect">
            <a:avLst/>
          </a:prstGeom>
        </p:spPr>
      </p:pic>
      <p:pic>
        <p:nvPicPr>
          <p:cNvPr id="15" name="Picture 14" descr="A green truck with black text&#10;&#10;Description automatically generated">
            <a:extLst>
              <a:ext uri="{FF2B5EF4-FFF2-40B4-BE49-F238E27FC236}">
                <a16:creationId xmlns:a16="http://schemas.microsoft.com/office/drawing/2014/main" id="{12899243-0147-50CF-F7A1-A143D54C1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06" y="-276226"/>
            <a:ext cx="4114801" cy="3086101"/>
          </a:xfrm>
          <a:prstGeom prst="rect">
            <a:avLst/>
          </a:prstGeom>
        </p:spPr>
      </p:pic>
      <p:pic>
        <p:nvPicPr>
          <p:cNvPr id="17" name="Picture 16" descr="A green background with a white square&#10;&#10;Description automatically generated">
            <a:extLst>
              <a:ext uri="{FF2B5EF4-FFF2-40B4-BE49-F238E27FC236}">
                <a16:creationId xmlns:a16="http://schemas.microsoft.com/office/drawing/2014/main" id="{50F2078F-798C-2AE9-EACE-C82F6A258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56" y="2371728"/>
            <a:ext cx="2286000" cy="1285875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DECC3F-C2B5-74EB-9B0A-0A36D93D7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4015014"/>
            <a:ext cx="3048001" cy="13625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EBE42E-D7CB-F4CD-AC1C-061A89594FD1}"/>
              </a:ext>
            </a:extLst>
          </p:cNvPr>
          <p:cNvSpPr txBox="1"/>
          <p:nvPr/>
        </p:nvSpPr>
        <p:spPr>
          <a:xfrm>
            <a:off x="0" y="4572000"/>
            <a:ext cx="5604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Assets</a:t>
            </a:r>
          </a:p>
          <a:p>
            <a:r>
              <a:rPr lang="en-US" dirty="0"/>
              <a:t>- This page displays our currently custom created assets that will be used </a:t>
            </a:r>
          </a:p>
          <a:p>
            <a:r>
              <a:rPr lang="en-US" dirty="0"/>
              <a:t>- 2 different background choices for ‘earn’ gameplay</a:t>
            </a:r>
          </a:p>
          <a:p>
            <a:r>
              <a:rPr lang="en-US" dirty="0"/>
              <a:t>- A different possible table background</a:t>
            </a:r>
          </a:p>
          <a:p>
            <a:r>
              <a:rPr lang="en-US" dirty="0"/>
              <a:t>- A beer can and trash bag asset to be used during ‘Earn’ gameplay</a:t>
            </a:r>
          </a:p>
          <a:p>
            <a:r>
              <a:rPr lang="en-US" dirty="0"/>
              <a:t>- The trash car you drive during ‘earn’ gameplay</a:t>
            </a:r>
          </a:p>
        </p:txBody>
      </p:sp>
    </p:spTree>
    <p:extLst>
      <p:ext uri="{BB962C8B-B14F-4D97-AF65-F5344CB8AC3E}">
        <p14:creationId xmlns:p14="http://schemas.microsoft.com/office/powerpoint/2010/main" val="2331657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454</TotalTime>
  <Words>902</Words>
  <Application>Microsoft Office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Palatino Linotype</vt:lpstr>
      <vt:lpstr>Wingdings</vt:lpstr>
      <vt:lpstr>Elemental</vt:lpstr>
      <vt:lpstr>Project PHASE 2 Report   JAAMN studios presents…    JAAMN Casino BLACKJACK GOAT Phase 2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Again Shareholders!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</dc:creator>
  <cp:lastModifiedBy>Matt Wright</cp:lastModifiedBy>
  <cp:revision>41</cp:revision>
  <dcterms:created xsi:type="dcterms:W3CDTF">2024-02-06T00:51:52Z</dcterms:created>
  <dcterms:modified xsi:type="dcterms:W3CDTF">2024-03-06T03:57:11Z</dcterms:modified>
</cp:coreProperties>
</file>